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70" r:id="rId4"/>
    <p:sldId id="267" r:id="rId5"/>
    <p:sldId id="269" r:id="rId6"/>
    <p:sldId id="258" r:id="rId7"/>
    <p:sldId id="259" r:id="rId8"/>
    <p:sldId id="265" r:id="rId9"/>
    <p:sldId id="261" r:id="rId10"/>
    <p:sldId id="262" r:id="rId11"/>
    <p:sldId id="266" r:id="rId12"/>
    <p:sldId id="263" r:id="rId13"/>
    <p:sldId id="26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6"/>
  </p:normalViewPr>
  <p:slideViewPr>
    <p:cSldViewPr>
      <p:cViewPr>
        <p:scale>
          <a:sx n="99" d="100"/>
          <a:sy n="99" d="100"/>
        </p:scale>
        <p:origin x="2000" y="3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B7BF0E-298D-5844-8CF8-CF76FDA05503}" type="datetimeFigureOut">
              <a:rPr lang="en-US" smtClean="0"/>
              <a:t>1/19/16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28F09C-921D-4C4D-BE3B-3DC1E8D71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9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8F09C-921D-4C4D-BE3B-3DC1E8D711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75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8F09C-921D-4C4D-BE3B-3DC1E8D711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828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7CDAE-00E3-BE4B-9A4B-2B88AE0EF4D9}" type="datetime1">
              <a:rPr lang="en-US" smtClean="0"/>
              <a:t>1/19/16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3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EB7F7-9FDE-BF46-AD74-D39F088967D3}" type="datetime1">
              <a:rPr lang="en-US" smtClean="0"/>
              <a:t>1/19/16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19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090B-2071-2B43-A2A9-4D30F98F79CB}" type="datetime1">
              <a:rPr lang="en-US" smtClean="0"/>
              <a:t>1/19/16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82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71B0-0D04-2B44-8EE4-C05661E881BB}" type="datetime1">
              <a:rPr lang="en-US" smtClean="0"/>
              <a:t>1/19/16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68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79A8-1845-5F41-B82F-9D2CF7F58B4D}" type="datetime1">
              <a:rPr lang="en-US" smtClean="0"/>
              <a:t>1/19/16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8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3FB8-7726-DF4C-BEA5-B70ED956CFD0}" type="datetime1">
              <a:rPr lang="en-US" smtClean="0"/>
              <a:t>1/19/16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38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64CF-9D8F-E446-B96F-6FC66B33E869}" type="datetime1">
              <a:rPr lang="en-US" smtClean="0"/>
              <a:t>1/19/16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81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883C-4D80-0D44-8C99-513BEC7CB218}" type="datetime1">
              <a:rPr lang="en-US" smtClean="0"/>
              <a:t>1/19/16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56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97BD7-04A3-FC42-A583-2822B782E489}" type="datetime1">
              <a:rPr lang="en-US" smtClean="0"/>
              <a:t>1/19/16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12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984DA-7D43-304C-9B91-DD2CB1CD6844}" type="datetime1">
              <a:rPr lang="en-US" smtClean="0"/>
              <a:t>1/19/16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50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3C3C-7E34-474C-A16C-3165C30A9C90}" type="datetime1">
              <a:rPr lang="en-US" smtClean="0"/>
              <a:t>1/19/16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7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9EA3C-FBB6-E442-99DD-D393607BC4C0}" type="datetime1">
              <a:rPr lang="en-US" smtClean="0"/>
              <a:t>1/19/16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9716E-E023-4FDE-9564-A98604E5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0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Cloud Admin Services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886200"/>
            <a:ext cx="6705600" cy="1752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Cloud Admin </a:t>
            </a:r>
            <a:r>
              <a:rPr lang="en-US" dirty="0" smtClean="0"/>
              <a:t>Services (‘CAS’) </a:t>
            </a:r>
            <a:r>
              <a:rPr lang="en-US" dirty="0" smtClean="0"/>
              <a:t>are experts at creating </a:t>
            </a:r>
            <a:r>
              <a:rPr lang="en-US" dirty="0" smtClean="0"/>
              <a:t>Automated </a:t>
            </a:r>
            <a:r>
              <a:rPr lang="en-US" dirty="0"/>
              <a:t>D</a:t>
            </a:r>
            <a:r>
              <a:rPr lang="en-US" dirty="0" smtClean="0"/>
              <a:t>eployments </a:t>
            </a:r>
            <a:r>
              <a:rPr lang="en-US" dirty="0" smtClean="0"/>
              <a:t>with</a:t>
            </a:r>
            <a:r>
              <a:rPr lang="en-US" dirty="0" smtClean="0"/>
              <a:t> </a:t>
            </a:r>
            <a:r>
              <a:rPr lang="en-US" dirty="0" smtClean="0"/>
              <a:t>Amazon Web </a:t>
            </a:r>
            <a:r>
              <a:rPr lang="en-US" dirty="0" smtClean="0"/>
              <a:t>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471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We Do (In a Nutshell)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Your Software Developers are writing new code to deploy every day.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Your IT Operations teams take that code and put it into action, either through a new feature on your website, a new product launch, or an update to a current application you use.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take this process and automate, streamline, consolidate, and turn the manual into automatic.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allow your Developers (Dev) and your IT Operations (Ops) to work faster, smoother, smarter, and simpler. Which inevitably leads to cheaper (and savings).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581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Know</a:t>
            </a:r>
            <a:r>
              <a:rPr lang="en-US" dirty="0" smtClean="0"/>
              <a:t> 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Amazon Web </a:t>
            </a:r>
            <a:r>
              <a:rPr lang="en-US" dirty="0" smtClean="0"/>
              <a:t>Services (‘AWS’), </a:t>
            </a:r>
            <a:r>
              <a:rPr lang="en-US" dirty="0"/>
              <a:t>is a collection of cloud computing services, also called web services, </a:t>
            </a:r>
            <a:r>
              <a:rPr lang="en-US" dirty="0" smtClean="0"/>
              <a:t>that operate </a:t>
            </a:r>
            <a:r>
              <a:rPr lang="en-US" dirty="0"/>
              <a:t>from 12 geographical regions across the world</a:t>
            </a:r>
            <a:r>
              <a:rPr lang="en-US" dirty="0" smtClean="0"/>
              <a:t>.</a:t>
            </a:r>
          </a:p>
          <a:p>
            <a:r>
              <a:rPr lang="en-US" dirty="0" smtClean="0"/>
              <a:t>Amazon’s Cloud is Ten Times as big as their next ten competitors Combined. </a:t>
            </a:r>
          </a:p>
          <a:p>
            <a:r>
              <a:rPr lang="en-US" dirty="0" smtClean="0"/>
              <a:t>It is a service that provides </a:t>
            </a:r>
            <a:r>
              <a:rPr lang="en-US" dirty="0"/>
              <a:t>large computing capacity more quickly and more cheaply than a </a:t>
            </a:r>
            <a:r>
              <a:rPr lang="en-US" dirty="0" smtClean="0"/>
              <a:t>company </a:t>
            </a:r>
            <a:r>
              <a:rPr lang="en-US" dirty="0"/>
              <a:t>building an actual </a:t>
            </a:r>
            <a:r>
              <a:rPr lang="en-US" dirty="0" smtClean="0"/>
              <a:t>physical server farm.</a:t>
            </a:r>
          </a:p>
          <a:p>
            <a:r>
              <a:rPr lang="en-US" dirty="0" smtClean="0"/>
              <a:t>Electric company analogy.</a:t>
            </a:r>
          </a:p>
          <a:p>
            <a:r>
              <a:rPr lang="en-US" dirty="0" smtClean="0"/>
              <a:t>All services billed based on usage.</a:t>
            </a:r>
          </a:p>
          <a:p>
            <a:r>
              <a:rPr lang="en-US" dirty="0" smtClean="0"/>
              <a:t>CAS has been an AWS Partner since 2012.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753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Know How to Harness 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Using CAS with AWS allows you to:</a:t>
            </a:r>
          </a:p>
          <a:p>
            <a:r>
              <a:rPr lang="en-US" dirty="0" smtClean="0"/>
              <a:t>Deploy faster</a:t>
            </a:r>
          </a:p>
          <a:p>
            <a:r>
              <a:rPr lang="en-US" dirty="0" smtClean="0"/>
              <a:t>Deploy with less problems (errors) in your code</a:t>
            </a:r>
          </a:p>
          <a:p>
            <a:r>
              <a:rPr lang="en-US" dirty="0" smtClean="0"/>
              <a:t>Deploy with strong security</a:t>
            </a:r>
          </a:p>
          <a:p>
            <a:r>
              <a:rPr lang="en-US" dirty="0" smtClean="0"/>
              <a:t>Deploy in a fully automated environment</a:t>
            </a:r>
          </a:p>
          <a:p>
            <a:r>
              <a:rPr lang="en-US" dirty="0" smtClean="0"/>
              <a:t>Eliminate human error, downtime, cost overruns and lost revenue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90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 Have a Deep </a:t>
            </a:r>
            <a:r>
              <a:rPr lang="en-US" dirty="0"/>
              <a:t>U</a:t>
            </a:r>
            <a:r>
              <a:rPr lang="en-US" dirty="0" smtClean="0"/>
              <a:t>nderstanding </a:t>
            </a:r>
            <a:r>
              <a:rPr lang="en-US" dirty="0" smtClean="0"/>
              <a:t>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AWS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re </a:t>
            </a:r>
            <a:r>
              <a:rPr lang="en-US" dirty="0" smtClean="0"/>
              <a:t>you </a:t>
            </a:r>
            <a:r>
              <a:rPr lang="en-US" dirty="0" smtClean="0"/>
              <a:t>migrating old applications (read: Legacy) </a:t>
            </a:r>
            <a:r>
              <a:rPr lang="en-US" dirty="0" smtClean="0"/>
              <a:t>to the cloud</a:t>
            </a:r>
            <a:r>
              <a:rPr lang="en-US" dirty="0" smtClean="0"/>
              <a:t>?</a:t>
            </a:r>
          </a:p>
          <a:p>
            <a:r>
              <a:rPr lang="en-US" dirty="0" smtClean="0"/>
              <a:t>You still need these legacy applications but they are currently manual, unsecure, and not backed up.</a:t>
            </a:r>
          </a:p>
          <a:p>
            <a:r>
              <a:rPr lang="en-US" dirty="0" smtClean="0"/>
              <a:t>We specialize in migrating legacy applications (Application Migration)</a:t>
            </a:r>
          </a:p>
          <a:p>
            <a:pPr lvl="1"/>
            <a:r>
              <a:rPr lang="en-US" dirty="0" smtClean="0"/>
              <a:t>Examples: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72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Security Checkpoints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Are you checking your software deployments every time? </a:t>
            </a:r>
          </a:p>
          <a:p>
            <a:r>
              <a:rPr lang="en-US" dirty="0" smtClean="0"/>
              <a:t>Are there any security checkpoints in place currently?</a:t>
            </a:r>
          </a:p>
          <a:p>
            <a:r>
              <a:rPr lang="en-US" dirty="0" smtClean="0"/>
              <a:t>Are you doing this manually? (Are you insane?)</a:t>
            </a:r>
          </a:p>
          <a:p>
            <a:r>
              <a:rPr lang="en-US" dirty="0" smtClean="0"/>
              <a:t>We specialize in creating Automated Security Checks</a:t>
            </a:r>
          </a:p>
          <a:p>
            <a:pPr lvl="1"/>
            <a:r>
              <a:rPr lang="en-US" dirty="0" smtClean="0"/>
              <a:t>Stay compliant, every time, and stay on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151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</a:t>
            </a:r>
            <a:r>
              <a:rPr lang="en-US" dirty="0" smtClean="0"/>
              <a:t>idden Errors in your </a:t>
            </a:r>
            <a:br>
              <a:rPr lang="en-US" dirty="0" smtClean="0"/>
            </a:br>
            <a:r>
              <a:rPr lang="en-US" dirty="0" smtClean="0"/>
              <a:t>Software Deployment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Are you checking for errors with every single deployment you do?</a:t>
            </a:r>
          </a:p>
          <a:p>
            <a:r>
              <a:rPr lang="en-US" dirty="0" smtClean="0"/>
              <a:t>Are you only checking occasionally?</a:t>
            </a:r>
          </a:p>
          <a:p>
            <a:r>
              <a:rPr lang="en-US" dirty="0" smtClean="0"/>
              <a:t>Are you doing this manually? (Are you insane?)</a:t>
            </a:r>
          </a:p>
          <a:p>
            <a:r>
              <a:rPr lang="en-US" dirty="0" smtClean="0"/>
              <a:t>A Single Error = Business </a:t>
            </a:r>
            <a:r>
              <a:rPr lang="en-US" dirty="0" smtClean="0"/>
              <a:t>I</a:t>
            </a:r>
            <a:r>
              <a:rPr lang="en-US" dirty="0" smtClean="0"/>
              <a:t>nterruption =  Unplanned Downtime = Senseless Costs.</a:t>
            </a:r>
          </a:p>
          <a:p>
            <a:r>
              <a:rPr lang="en-US" dirty="0" smtClean="0"/>
              <a:t>We specialize in eliminating all Hidden Errors through our automated solutions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33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</a:t>
            </a:r>
            <a:r>
              <a:rPr lang="en-US" dirty="0"/>
              <a:t>D</a:t>
            </a:r>
            <a:r>
              <a:rPr lang="en-US" dirty="0" smtClean="0"/>
              <a:t>evelopers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know enterprise development because we are enterprise developers. </a:t>
            </a:r>
          </a:p>
          <a:p>
            <a:r>
              <a:rPr lang="en-US" dirty="0" smtClean="0"/>
              <a:t>We </a:t>
            </a:r>
            <a:r>
              <a:rPr lang="en-US" dirty="0" smtClean="0"/>
              <a:t>understand </a:t>
            </a:r>
            <a:r>
              <a:rPr lang="en-US" dirty="0" smtClean="0"/>
              <a:t>the enterprise software </a:t>
            </a:r>
            <a:r>
              <a:rPr lang="en-US" dirty="0" smtClean="0"/>
              <a:t>development </a:t>
            </a:r>
            <a:r>
              <a:rPr lang="en-US" dirty="0" smtClean="0"/>
              <a:t>process and </a:t>
            </a:r>
            <a:r>
              <a:rPr lang="en-US" dirty="0" smtClean="0"/>
              <a:t>the challenges that go with </a:t>
            </a:r>
            <a:r>
              <a:rPr lang="en-US" dirty="0" smtClean="0"/>
              <a:t>it.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17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write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</a:t>
            </a:r>
            <a:r>
              <a:rPr lang="en-US" dirty="0" smtClean="0"/>
              <a:t>e </a:t>
            </a:r>
            <a:r>
              <a:rPr lang="en-US" dirty="0" smtClean="0"/>
              <a:t>write </a:t>
            </a:r>
            <a:r>
              <a:rPr lang="en-US" dirty="0" smtClean="0"/>
              <a:t>Infrastructure </a:t>
            </a:r>
            <a:r>
              <a:rPr lang="en-US" dirty="0" smtClean="0"/>
              <a:t>as </a:t>
            </a:r>
            <a:r>
              <a:rPr lang="en-US" dirty="0" smtClean="0"/>
              <a:t>Code </a:t>
            </a:r>
            <a:r>
              <a:rPr lang="en-US" dirty="0" smtClean="0"/>
              <a:t>that integrates with </a:t>
            </a:r>
            <a:r>
              <a:rPr lang="en-US" dirty="0" smtClean="0"/>
              <a:t>Jenkins (a continuous integration tool for software development), </a:t>
            </a:r>
            <a:r>
              <a:rPr lang="en-US" dirty="0" smtClean="0"/>
              <a:t>and can be easily deployed to multiple environments </a:t>
            </a:r>
            <a:r>
              <a:rPr lang="en-US" dirty="0" smtClean="0"/>
              <a:t>(???) and </a:t>
            </a:r>
            <a:r>
              <a:rPr lang="en-US" dirty="0" smtClean="0"/>
              <a:t>regions </a:t>
            </a:r>
            <a:r>
              <a:rPr lang="en-US" dirty="0" smtClean="0"/>
              <a:t>(???)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63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360 Degree </a:t>
            </a:r>
            <a:r>
              <a:rPr lang="en-US" dirty="0"/>
              <a:t>T</a:t>
            </a:r>
            <a:r>
              <a:rPr lang="en-US" dirty="0" smtClean="0"/>
              <a:t>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We believe in looking at the challenges from all angles to discover and implement the best solutions. </a:t>
            </a:r>
          </a:p>
          <a:p>
            <a:r>
              <a:rPr lang="en-US" dirty="0" smtClean="0"/>
              <a:t>We </a:t>
            </a:r>
            <a:r>
              <a:rPr lang="en-US" dirty="0" smtClean="0"/>
              <a:t>believe in validating </a:t>
            </a:r>
            <a:r>
              <a:rPr lang="en-US" dirty="0" smtClean="0"/>
              <a:t>issues early </a:t>
            </a:r>
            <a:r>
              <a:rPr lang="en-US" dirty="0" smtClean="0"/>
              <a:t>and validating </a:t>
            </a:r>
            <a:r>
              <a:rPr lang="en-US" dirty="0" smtClean="0"/>
              <a:t>often.</a:t>
            </a:r>
            <a:endParaRPr lang="en-US" dirty="0" smtClean="0"/>
          </a:p>
          <a:p>
            <a:r>
              <a:rPr lang="en-US" dirty="0" smtClean="0"/>
              <a:t>We test </a:t>
            </a:r>
            <a:r>
              <a:rPr lang="en-US" dirty="0" smtClean="0"/>
              <a:t>the quality of the deployment and integrate the results with </a:t>
            </a:r>
            <a:r>
              <a:rPr lang="en-US" dirty="0" smtClean="0"/>
              <a:t>Jenkins.</a:t>
            </a:r>
            <a:endParaRPr lang="en-US" dirty="0" smtClean="0"/>
          </a:p>
          <a:p>
            <a:pPr marL="0" indent="0">
              <a:buNone/>
            </a:pPr>
            <a:r>
              <a:rPr lang="en-US" b="1" u="sng" dirty="0" smtClean="0"/>
              <a:t>Types of </a:t>
            </a:r>
            <a:r>
              <a:rPr lang="en-US" b="1" u="sng" dirty="0" smtClean="0"/>
              <a:t>tests we administer</a:t>
            </a:r>
            <a:r>
              <a:rPr lang="en-US" dirty="0" smtClean="0"/>
              <a:t>:</a:t>
            </a:r>
            <a:endParaRPr lang="en-US" dirty="0" smtClean="0"/>
          </a:p>
          <a:p>
            <a:r>
              <a:rPr lang="en-US" dirty="0" smtClean="0"/>
              <a:t>Unit test – are you producing high quality scripts?</a:t>
            </a:r>
          </a:p>
          <a:p>
            <a:r>
              <a:rPr lang="en-US" dirty="0" smtClean="0"/>
              <a:t>Infrastructure – validating that infrastructure meets expectations</a:t>
            </a:r>
          </a:p>
          <a:p>
            <a:r>
              <a:rPr lang="en-US" dirty="0" smtClean="0"/>
              <a:t>Security compliance – is the solution you deployed secure and compliant?</a:t>
            </a:r>
          </a:p>
          <a:p>
            <a:r>
              <a:rPr lang="en-US" dirty="0" smtClean="0"/>
              <a:t>Instance quality – making sure the code is properly deployed and running on each server</a:t>
            </a:r>
          </a:p>
          <a:p>
            <a:r>
              <a:rPr lang="en-US" dirty="0" smtClean="0"/>
              <a:t>Our tests are designed to be run any </a:t>
            </a:r>
            <a:r>
              <a:rPr lang="en-US" dirty="0" smtClean="0"/>
              <a:t>time, </a:t>
            </a:r>
            <a:r>
              <a:rPr lang="en-US" dirty="0" smtClean="0"/>
              <a:t>even in </a:t>
            </a:r>
            <a:r>
              <a:rPr lang="en-US" dirty="0" smtClean="0"/>
              <a:t>production, </a:t>
            </a:r>
            <a:r>
              <a:rPr lang="en-US" dirty="0" smtClean="0"/>
              <a:t>to make sure everything continues to work correctly</a:t>
            </a:r>
          </a:p>
          <a:p>
            <a:r>
              <a:rPr lang="en-US" dirty="0" smtClean="0"/>
              <a:t>Configuration management – detect and auto-remediate differences from what’s </a:t>
            </a:r>
            <a:r>
              <a:rPr lang="en-US" dirty="0" smtClean="0"/>
              <a:t>expected.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306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AWS Accelerator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All </a:t>
            </a:r>
            <a:r>
              <a:rPr lang="en-US" dirty="0" smtClean="0"/>
              <a:t>the necessary tools, sample </a:t>
            </a:r>
            <a:r>
              <a:rPr lang="en-US" dirty="0" smtClean="0"/>
              <a:t>code, </a:t>
            </a:r>
            <a:r>
              <a:rPr lang="en-US" dirty="0" smtClean="0"/>
              <a:t>and our processes to get your </a:t>
            </a:r>
            <a:r>
              <a:rPr lang="en-US" dirty="0" smtClean="0"/>
              <a:t>Dev </a:t>
            </a:r>
            <a:r>
              <a:rPr lang="en-US" dirty="0" smtClean="0"/>
              <a:t>and </a:t>
            </a:r>
            <a:r>
              <a:rPr lang="en-US" dirty="0" smtClean="0"/>
              <a:t>Ops </a:t>
            </a:r>
            <a:r>
              <a:rPr lang="en-US" dirty="0" smtClean="0"/>
              <a:t>teams immediately productive, all in </a:t>
            </a:r>
            <a:r>
              <a:rPr lang="en-US" dirty="0" smtClean="0"/>
              <a:t>one box solution. </a:t>
            </a:r>
            <a:endParaRPr lang="en-US" dirty="0" smtClean="0"/>
          </a:p>
          <a:p>
            <a:r>
              <a:rPr lang="en-US" dirty="0" smtClean="0"/>
              <a:t>Source control</a:t>
            </a:r>
          </a:p>
          <a:p>
            <a:pPr lvl="1"/>
            <a:r>
              <a:rPr lang="en-US" dirty="0" err="1" smtClean="0"/>
              <a:t>Git</a:t>
            </a:r>
            <a:r>
              <a:rPr lang="en-US" dirty="0" smtClean="0"/>
              <a:t> / source control</a:t>
            </a:r>
          </a:p>
          <a:p>
            <a:r>
              <a:rPr lang="en-US" dirty="0" smtClean="0"/>
              <a:t>IDE</a:t>
            </a:r>
          </a:p>
          <a:p>
            <a:pPr lvl="1"/>
            <a:r>
              <a:rPr lang="en-US" dirty="0" smtClean="0"/>
              <a:t>visual studio/IDE</a:t>
            </a:r>
          </a:p>
          <a:p>
            <a:r>
              <a:rPr lang="en-US" dirty="0" smtClean="0"/>
              <a:t>Environments on demand</a:t>
            </a:r>
          </a:p>
          <a:p>
            <a:pPr lvl="1"/>
            <a:r>
              <a:rPr lang="en-US" dirty="0" smtClean="0"/>
              <a:t>Vagrant (developer environment)</a:t>
            </a:r>
          </a:p>
          <a:p>
            <a:pPr lvl="1"/>
            <a:r>
              <a:rPr lang="en-US" dirty="0" smtClean="0"/>
              <a:t>Amazon Web Services (test/prod environments)</a:t>
            </a:r>
          </a:p>
          <a:p>
            <a:r>
              <a:rPr lang="en-US" dirty="0" smtClean="0"/>
              <a:t>Scripting</a:t>
            </a:r>
          </a:p>
          <a:p>
            <a:pPr lvl="1"/>
            <a:r>
              <a:rPr lang="en-US" dirty="0" smtClean="0"/>
              <a:t>PowerShell</a:t>
            </a:r>
          </a:p>
          <a:p>
            <a:pPr lvl="1"/>
            <a:r>
              <a:rPr lang="en-US" dirty="0" smtClean="0"/>
              <a:t>Bash</a:t>
            </a:r>
          </a:p>
          <a:p>
            <a:r>
              <a:rPr lang="en-US" dirty="0" smtClean="0"/>
              <a:t>Code deployment</a:t>
            </a:r>
          </a:p>
          <a:p>
            <a:pPr marL="742950" lvl="2" indent="-342900"/>
            <a:r>
              <a:rPr lang="en-US" dirty="0" smtClean="0"/>
              <a:t>salt-stack / configuration management – detect and auto-remediate problems, simplify code deployments </a:t>
            </a:r>
          </a:p>
          <a:p>
            <a:pPr marL="742950" lvl="2" indent="-342900"/>
            <a:r>
              <a:rPr lang="en-US" dirty="0" smtClean="0"/>
              <a:t>Remote command execution for monitoring and resolving issues </a:t>
            </a:r>
          </a:p>
          <a:p>
            <a:r>
              <a:rPr lang="en-US" dirty="0" smtClean="0"/>
              <a:t>Testing</a:t>
            </a:r>
          </a:p>
          <a:p>
            <a:pPr lvl="1"/>
            <a:r>
              <a:rPr lang="en-US" dirty="0" err="1" smtClean="0"/>
              <a:t>PyUnit</a:t>
            </a:r>
            <a:r>
              <a:rPr lang="en-US" dirty="0" smtClean="0"/>
              <a:t> – testing framework for </a:t>
            </a:r>
            <a:r>
              <a:rPr lang="en-US" dirty="0" err="1" smtClean="0"/>
              <a:t>linux</a:t>
            </a:r>
            <a:endParaRPr lang="en-US" dirty="0" smtClean="0"/>
          </a:p>
          <a:p>
            <a:pPr lvl="1"/>
            <a:r>
              <a:rPr lang="en-US" dirty="0" smtClean="0"/>
              <a:t>Pester – testing framework for Windows</a:t>
            </a:r>
          </a:p>
          <a:p>
            <a:r>
              <a:rPr lang="en-US" dirty="0" smtClean="0"/>
              <a:t>CI/CD</a:t>
            </a:r>
          </a:p>
          <a:p>
            <a:pPr lvl="1"/>
            <a:r>
              <a:rPr lang="en-US" dirty="0" smtClean="0"/>
              <a:t>Jenkins and necessary plug-ins</a:t>
            </a:r>
          </a:p>
          <a:p>
            <a:pPr lvl="1"/>
            <a:r>
              <a:rPr lang="en-US" dirty="0" err="1" smtClean="0"/>
              <a:t>Saltstack</a:t>
            </a:r>
            <a:r>
              <a:rPr lang="en-US" dirty="0" smtClean="0"/>
              <a:t> integration ensures that everything is centrally controlled and visible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426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Practice DevOps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have deep </a:t>
            </a:r>
            <a:r>
              <a:rPr lang="en-US" dirty="0" smtClean="0"/>
              <a:t>D</a:t>
            </a:r>
            <a:r>
              <a:rPr lang="en-US" dirty="0" smtClean="0"/>
              <a:t>evOps knowledge (and Lean best practices)</a:t>
            </a:r>
          </a:p>
          <a:p>
            <a:r>
              <a:rPr lang="en-US" dirty="0" smtClean="0"/>
              <a:t>We build r</a:t>
            </a:r>
            <a:r>
              <a:rPr lang="en-US" dirty="0" smtClean="0"/>
              <a:t>eusable code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We can train and </a:t>
            </a:r>
            <a:r>
              <a:rPr lang="en-US" dirty="0" smtClean="0"/>
              <a:t>support </a:t>
            </a:r>
            <a:r>
              <a:rPr lang="en-US" dirty="0" smtClean="0"/>
              <a:t>onboarding of new </a:t>
            </a:r>
            <a:r>
              <a:rPr lang="en-US" dirty="0" smtClean="0"/>
              <a:t>team members and starting new </a:t>
            </a:r>
            <a:r>
              <a:rPr lang="en-US" dirty="0" smtClean="0"/>
              <a:t>DevOps teams. </a:t>
            </a:r>
            <a:endParaRPr lang="en-US" dirty="0" smtClean="0"/>
          </a:p>
          <a:p>
            <a:r>
              <a:rPr lang="en-US" dirty="0" smtClean="0"/>
              <a:t>We create </a:t>
            </a:r>
            <a:r>
              <a:rPr lang="en-US" dirty="0" smtClean="0"/>
              <a:t>processes that scale across the </a:t>
            </a:r>
            <a:r>
              <a:rPr lang="en-US" dirty="0" smtClean="0"/>
              <a:t>entire enterprise.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67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Put Our Expertise &amp; Our AWS Solutions to Work for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you wanting to move a portion or all of your applications to the AWS Cloud?</a:t>
            </a:r>
          </a:p>
          <a:p>
            <a:r>
              <a:rPr lang="en-US" dirty="0" smtClean="0"/>
              <a:t>D</a:t>
            </a:r>
            <a:r>
              <a:rPr lang="en-US" dirty="0" smtClean="0"/>
              <a:t>o </a:t>
            </a:r>
            <a:r>
              <a:rPr lang="en-US" dirty="0" smtClean="0"/>
              <a:t>you know how to organize </a:t>
            </a: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 smtClean="0"/>
              <a:t>team and the code </a:t>
            </a:r>
            <a:r>
              <a:rPr lang="en-US" dirty="0" smtClean="0"/>
              <a:t>to accomplish this task for </a:t>
            </a:r>
            <a:r>
              <a:rPr lang="en-US" dirty="0" smtClean="0"/>
              <a:t>maximum results</a:t>
            </a:r>
            <a:r>
              <a:rPr lang="en-US" dirty="0" smtClean="0"/>
              <a:t>?</a:t>
            </a:r>
          </a:p>
          <a:p>
            <a:r>
              <a:rPr lang="en-US" dirty="0" smtClean="0"/>
              <a:t>We specialize in AWS Cloud Data Migration &amp; Management.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716E-E023-4FDE-9564-A98604E516C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36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838</Words>
  <Application>Microsoft Macintosh PowerPoint</Application>
  <PresentationFormat>On-screen Show (4:3)</PresentationFormat>
  <Paragraphs>98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Office Theme</vt:lpstr>
      <vt:lpstr>Cloud Admin Services</vt:lpstr>
      <vt:lpstr>What We Do (In a Nutshell)</vt:lpstr>
      <vt:lpstr>We Know AWS</vt:lpstr>
      <vt:lpstr>We Know How to Harness AWS</vt:lpstr>
      <vt:lpstr>We Have a Deep Understanding of  AWS Architecture</vt:lpstr>
      <vt:lpstr>Automated Security Checkpoints</vt:lpstr>
      <vt:lpstr>Hidden Errors in your  Software Deployment</vt:lpstr>
      <vt:lpstr>We are Developers</vt:lpstr>
      <vt:lpstr>We write Code</vt:lpstr>
      <vt:lpstr>Our 360 Degree Tests</vt:lpstr>
      <vt:lpstr>Our AWS Accelerator Package</vt:lpstr>
      <vt:lpstr>We Practice DevOps Principles</vt:lpstr>
      <vt:lpstr>Put Our Expertise &amp; Our AWS Solutions to Work for YOU</vt:lpstr>
    </vt:vector>
  </TitlesOfParts>
  <Company>Mary Kay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 Admin Services</dc:title>
  <dc:creator>Ray Bachert</dc:creator>
  <cp:lastModifiedBy>Mark Noonan</cp:lastModifiedBy>
  <cp:revision>38</cp:revision>
  <dcterms:created xsi:type="dcterms:W3CDTF">2016-01-18T18:49:54Z</dcterms:created>
  <dcterms:modified xsi:type="dcterms:W3CDTF">2016-01-19T23:08:15Z</dcterms:modified>
</cp:coreProperties>
</file>